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Play"/>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jCMY/5kzEB/L1U7i0mSH4OrIwFP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bold.fntdata"/><Relationship Id="rId14" Type="http://schemas.openxmlformats.org/officeDocument/2006/relationships/font" Target="fonts/Play-regular.fntdata"/><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2" name="Google Shape;11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Explain the sources and where to find</a:t>
            </a:r>
            <a:endParaRPr/>
          </a:p>
          <a:p>
            <a:pPr indent="0" lvl="0" marL="0" rtl="0" algn="l">
              <a:spcBef>
                <a:spcPts val="0"/>
              </a:spcBef>
              <a:spcAft>
                <a:spcPts val="0"/>
              </a:spcAft>
              <a:buNone/>
            </a:pPr>
            <a:r>
              <a:rPr lang="en-US"/>
              <a:t>Convention approved expansive language a,b,d. Dio of KY has c</a:t>
            </a:r>
            <a:endParaRPr/>
          </a:p>
          <a:p>
            <a:pPr indent="0" lvl="0" marL="0" rtl="0" algn="l">
              <a:spcBef>
                <a:spcPts val="0"/>
              </a:spcBef>
              <a:spcAft>
                <a:spcPts val="0"/>
              </a:spcAft>
              <a:buNone/>
            </a:pPr>
            <a:r>
              <a:rPr lang="en-US"/>
              <a:t>The asso of Anglican musicians, American guild of Organist ACO Portland</a:t>
            </a:r>
            <a:endParaRPr/>
          </a:p>
        </p:txBody>
      </p:sp>
      <p:sp>
        <p:nvSpPr>
          <p:cNvPr id="113" name="Google Shape;11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Explain the sources and where to find</a:t>
            </a:r>
            <a:endParaRPr/>
          </a:p>
          <a:p>
            <a:pPr indent="0" lvl="0" marL="0" rtl="0" algn="l">
              <a:spcBef>
                <a:spcPts val="0"/>
              </a:spcBef>
              <a:spcAft>
                <a:spcPts val="0"/>
              </a:spcAft>
              <a:buNone/>
            </a:pPr>
            <a:r>
              <a:rPr lang="en-US"/>
              <a:t>Convention approved expansive language a,b,d. Dio of KY has c</a:t>
            </a:r>
            <a:endParaRPr/>
          </a:p>
          <a:p>
            <a:pPr indent="0" lvl="0" marL="0" rtl="0" algn="l">
              <a:spcBef>
                <a:spcPts val="0"/>
              </a:spcBef>
              <a:spcAft>
                <a:spcPts val="0"/>
              </a:spcAft>
              <a:buNone/>
            </a:pPr>
            <a:r>
              <a:rPr lang="en-US"/>
              <a:t>The asso of Anglican musicians, American guild of Organist ACO Portland</a:t>
            </a:r>
            <a:endParaRPr/>
          </a:p>
        </p:txBody>
      </p:sp>
      <p:sp>
        <p:nvSpPr>
          <p:cNvPr id="127" name="Google Shape;127;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Sample of service template</a:t>
            </a:r>
            <a:endParaRPr/>
          </a:p>
        </p:txBody>
      </p:sp>
      <p:sp>
        <p:nvSpPr>
          <p:cNvPr id="167" name="Google Shape;16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0" name="Google Shape;18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1"/>
          <p:cNvSpPr/>
          <p:nvPr>
            <p:ph idx="2" type="pic"/>
          </p:nvPr>
        </p:nvSpPr>
        <p:spPr>
          <a:xfrm>
            <a:off x="5183188" y="987425"/>
            <a:ext cx="6172200" cy="4873625"/>
          </a:xfrm>
          <a:prstGeom prst="rect">
            <a:avLst/>
          </a:prstGeom>
          <a:noFill/>
          <a:ln>
            <a:noFill/>
          </a:ln>
        </p:spPr>
      </p:sp>
      <p:sp>
        <p:nvSpPr>
          <p:cNvPr id="68" name="Google Shape;68;p2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7" name="Shape 87"/>
        <p:cNvGrpSpPr/>
        <p:nvPr/>
      </p:nvGrpSpPr>
      <p:grpSpPr>
        <a:xfrm>
          <a:off x="0" y="0"/>
          <a:ext cx="0" cy="0"/>
          <a:chOff x="0" y="0"/>
          <a:chExt cx="0" cy="0"/>
        </a:xfrm>
      </p:grpSpPr>
      <p:sp>
        <p:nvSpPr>
          <p:cNvPr id="88" name="Google Shape;88;p3"/>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9" name="Google Shape;89;p3"/>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0" name="Google Shape;90;p3"/>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1" name="Google Shape;91;p3"/>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2" name="Google Shape;92;p3"/>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3" name="Google Shape;93;p3"/>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4" name="Google Shape;94;p3"/>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5" name="Google Shape;95;p3"/>
          <p:cNvSpPr txBox="1"/>
          <p:nvPr>
            <p:ph type="title"/>
          </p:nvPr>
        </p:nvSpPr>
        <p:spPr>
          <a:xfrm>
            <a:off x="200613" y="2780275"/>
            <a:ext cx="3636600" cy="784200"/>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rgbClr val="FFFFFF"/>
              </a:buClr>
              <a:buSzPts val="3700"/>
              <a:buFont typeface="Play"/>
              <a:buNone/>
            </a:pPr>
            <a:r>
              <a:rPr lang="en-US" sz="3700">
                <a:solidFill>
                  <a:srgbClr val="FFFFFF"/>
                </a:solidFill>
              </a:rPr>
              <a:t>Responsibilities</a:t>
            </a:r>
            <a:endParaRPr/>
          </a:p>
        </p:txBody>
      </p:sp>
      <p:sp>
        <p:nvSpPr>
          <p:cNvPr id="96" name="Google Shape;96;p3"/>
          <p:cNvSpPr txBox="1"/>
          <p:nvPr>
            <p:ph idx="1" type="body"/>
          </p:nvPr>
        </p:nvSpPr>
        <p:spPr>
          <a:xfrm>
            <a:off x="4810259" y="649480"/>
            <a:ext cx="6555347" cy="5546047"/>
          </a:xfrm>
          <a:prstGeom prst="rect">
            <a:avLst/>
          </a:prstGeom>
          <a:noFill/>
          <a:ln>
            <a:noFill/>
          </a:ln>
        </p:spPr>
        <p:txBody>
          <a:bodyPr anchorCtr="0" anchor="ctr" bIns="45700" lIns="91425" spcFirstLastPara="1" rIns="91425" wrap="square" tIns="45700">
            <a:normAutofit/>
          </a:bodyPr>
          <a:lstStyle/>
          <a:p>
            <a:pPr indent="0" lvl="0" marL="0" rtl="0" algn="l">
              <a:lnSpc>
                <a:spcPct val="115000"/>
              </a:lnSpc>
              <a:spcBef>
                <a:spcPts val="0"/>
              </a:spcBef>
              <a:spcAft>
                <a:spcPts val="0"/>
              </a:spcAft>
              <a:buNone/>
            </a:pPr>
            <a:r>
              <a:rPr lang="en-US" sz="3600"/>
              <a:t>Plan Diocese-wide Services</a:t>
            </a:r>
            <a:endParaRPr sz="3600"/>
          </a:p>
          <a:p>
            <a:pPr indent="-457200" lvl="0" marL="457200" rtl="0" algn="l">
              <a:lnSpc>
                <a:spcPct val="115000"/>
              </a:lnSpc>
              <a:spcBef>
                <a:spcPts val="0"/>
              </a:spcBef>
              <a:spcAft>
                <a:spcPts val="0"/>
              </a:spcAft>
              <a:buSzPts val="3600"/>
              <a:buChar char="•"/>
            </a:pPr>
            <a:r>
              <a:rPr lang="en-US" sz="3600"/>
              <a:t>Chrism Eucharist</a:t>
            </a:r>
            <a:endParaRPr sz="3600"/>
          </a:p>
          <a:p>
            <a:pPr indent="-457200" lvl="0" marL="457200" rtl="0" algn="l">
              <a:lnSpc>
                <a:spcPct val="115000"/>
              </a:lnSpc>
              <a:spcBef>
                <a:spcPts val="0"/>
              </a:spcBef>
              <a:spcAft>
                <a:spcPts val="0"/>
              </a:spcAft>
              <a:buSzPts val="3600"/>
              <a:buChar char="•"/>
            </a:pPr>
            <a:r>
              <a:rPr lang="en-US" sz="3600"/>
              <a:t>Annual Convention Eucharist</a:t>
            </a:r>
            <a:endParaRPr sz="3600"/>
          </a:p>
          <a:p>
            <a:pPr indent="0" lvl="0" marL="0" rtl="0" algn="l">
              <a:lnSpc>
                <a:spcPct val="115000"/>
              </a:lnSpc>
              <a:spcBef>
                <a:spcPts val="0"/>
              </a:spcBef>
              <a:spcAft>
                <a:spcPts val="0"/>
              </a:spcAft>
              <a:buNone/>
            </a:pPr>
            <a:r>
              <a:rPr lang="en-US" sz="3600"/>
              <a:t>Provide Liturgical Support to Parishes</a:t>
            </a: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0" name="Shape 100"/>
        <p:cNvGrpSpPr/>
        <p:nvPr/>
      </p:nvGrpSpPr>
      <p:grpSpPr>
        <a:xfrm>
          <a:off x="0" y="0"/>
          <a:ext cx="0" cy="0"/>
          <a:chOff x="0" y="0"/>
          <a:chExt cx="0" cy="0"/>
        </a:xfrm>
      </p:grpSpPr>
      <p:sp>
        <p:nvSpPr>
          <p:cNvPr id="101" name="Google Shape;101;p4"/>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2" name="Google Shape;102;p4"/>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3" name="Google Shape;103;p4"/>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4" name="Google Shape;104;p4"/>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5" name="Google Shape;105;p4"/>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6" name="Google Shape;106;p4"/>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7" name="Google Shape;107;p4"/>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8" name="Google Shape;108;p4"/>
          <p:cNvSpPr txBox="1"/>
          <p:nvPr>
            <p:ph type="title"/>
          </p:nvPr>
        </p:nvSpPr>
        <p:spPr>
          <a:xfrm>
            <a:off x="508950" y="3023551"/>
            <a:ext cx="3201300" cy="561600"/>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rgbClr val="FFFFFF"/>
              </a:buClr>
              <a:buSzPct val="100000"/>
              <a:buFont typeface="Play"/>
              <a:buNone/>
            </a:pPr>
            <a:r>
              <a:rPr lang="en-US" sz="3700">
                <a:solidFill>
                  <a:srgbClr val="FFFFFF"/>
                </a:solidFill>
              </a:rPr>
              <a:t>Survey</a:t>
            </a:r>
            <a:endParaRPr/>
          </a:p>
        </p:txBody>
      </p:sp>
      <p:sp>
        <p:nvSpPr>
          <p:cNvPr id="109" name="Google Shape;109;p4"/>
          <p:cNvSpPr txBox="1"/>
          <p:nvPr>
            <p:ph idx="1" type="body"/>
          </p:nvPr>
        </p:nvSpPr>
        <p:spPr>
          <a:xfrm>
            <a:off x="4367700" y="220100"/>
            <a:ext cx="7357500" cy="5975400"/>
          </a:xfrm>
          <a:prstGeom prst="rect">
            <a:avLst/>
          </a:prstGeom>
          <a:noFill/>
          <a:ln>
            <a:noFill/>
          </a:ln>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t/>
            </a:r>
            <a:endParaRPr sz="3000"/>
          </a:p>
          <a:p>
            <a:pPr indent="-419100" lvl="0" marL="457200" rtl="0" algn="l">
              <a:lnSpc>
                <a:spcPct val="115000"/>
              </a:lnSpc>
              <a:spcBef>
                <a:spcPts val="0"/>
              </a:spcBef>
              <a:spcAft>
                <a:spcPts val="0"/>
              </a:spcAft>
              <a:buSzPts val="3000"/>
              <a:buChar char="●"/>
            </a:pPr>
            <a:r>
              <a:rPr lang="en-US" sz="3000"/>
              <a:t>Sent out to parish clergy in late May; responses due by June 9</a:t>
            </a:r>
            <a:endParaRPr sz="3000"/>
          </a:p>
          <a:p>
            <a:pPr indent="-419100" lvl="0" marL="457200" rtl="0" algn="l">
              <a:lnSpc>
                <a:spcPct val="115000"/>
              </a:lnSpc>
              <a:spcBef>
                <a:spcPts val="0"/>
              </a:spcBef>
              <a:spcAft>
                <a:spcPts val="0"/>
              </a:spcAft>
              <a:buSzPts val="3000"/>
              <a:buChar char="●"/>
            </a:pPr>
            <a:r>
              <a:rPr lang="en-US" sz="3000"/>
              <a:t>46 responses</a:t>
            </a:r>
            <a:endParaRPr sz="3000"/>
          </a:p>
          <a:p>
            <a:pPr indent="-419100" lvl="0" marL="457200" rtl="0" algn="l">
              <a:lnSpc>
                <a:spcPct val="115000"/>
              </a:lnSpc>
              <a:spcBef>
                <a:spcPts val="0"/>
              </a:spcBef>
              <a:spcAft>
                <a:spcPts val="0"/>
              </a:spcAft>
              <a:buSzPts val="3000"/>
              <a:buChar char="●"/>
            </a:pPr>
            <a:r>
              <a:rPr lang="en-US" sz="3000"/>
              <a:t>Survey covered liturgical practices</a:t>
            </a:r>
            <a:endParaRPr sz="3000"/>
          </a:p>
          <a:p>
            <a:pPr indent="-419100" lvl="1" marL="914400" rtl="0" algn="l">
              <a:lnSpc>
                <a:spcPct val="115000"/>
              </a:lnSpc>
              <a:spcBef>
                <a:spcPts val="0"/>
              </a:spcBef>
              <a:spcAft>
                <a:spcPts val="0"/>
              </a:spcAft>
              <a:buSzPts val="3000"/>
              <a:buChar char="○"/>
            </a:pPr>
            <a:r>
              <a:rPr lang="en-US" sz="3000"/>
              <a:t>General</a:t>
            </a:r>
            <a:endParaRPr sz="3000"/>
          </a:p>
          <a:p>
            <a:pPr indent="-419100" lvl="1" marL="914400" rtl="0" algn="l">
              <a:lnSpc>
                <a:spcPct val="115000"/>
              </a:lnSpc>
              <a:spcBef>
                <a:spcPts val="0"/>
              </a:spcBef>
              <a:spcAft>
                <a:spcPts val="0"/>
              </a:spcAft>
              <a:buSzPts val="3000"/>
              <a:buChar char="○"/>
            </a:pPr>
            <a:r>
              <a:rPr lang="en-US" sz="3000"/>
              <a:t>Sources used in Worship</a:t>
            </a:r>
            <a:endParaRPr sz="3000"/>
          </a:p>
          <a:p>
            <a:pPr indent="-419100" lvl="1" marL="914400" rtl="0" algn="l">
              <a:lnSpc>
                <a:spcPct val="115000"/>
              </a:lnSpc>
              <a:spcBef>
                <a:spcPts val="0"/>
              </a:spcBef>
              <a:spcAft>
                <a:spcPts val="0"/>
              </a:spcAft>
              <a:buSzPts val="3000"/>
              <a:buChar char="○"/>
            </a:pPr>
            <a:r>
              <a:rPr lang="en-US" sz="3000"/>
              <a:t>Resources used to prepare</a:t>
            </a:r>
            <a:endParaRPr sz="3000"/>
          </a:p>
          <a:p>
            <a:pPr indent="-419100" lvl="1" marL="914400" rtl="0" algn="l">
              <a:lnSpc>
                <a:spcPct val="115000"/>
              </a:lnSpc>
              <a:spcBef>
                <a:spcPts val="0"/>
              </a:spcBef>
              <a:spcAft>
                <a:spcPts val="0"/>
              </a:spcAft>
              <a:buSzPts val="3000"/>
              <a:buChar char="○"/>
            </a:pPr>
            <a:r>
              <a:rPr lang="en-US" sz="3000"/>
              <a:t>Preparation of materials</a:t>
            </a:r>
            <a:endParaRPr sz="3000"/>
          </a:p>
          <a:p>
            <a:pPr indent="-419100" lvl="1" marL="914400" rtl="0" algn="l">
              <a:lnSpc>
                <a:spcPct val="115000"/>
              </a:lnSpc>
              <a:spcBef>
                <a:spcPts val="0"/>
              </a:spcBef>
              <a:spcAft>
                <a:spcPts val="0"/>
              </a:spcAft>
              <a:buSzPts val="3000"/>
              <a:buChar char="○"/>
            </a:pPr>
            <a:r>
              <a:rPr lang="en-US" sz="3000"/>
              <a:t>Questions and comments </a:t>
            </a:r>
            <a:endParaRPr sz="3000"/>
          </a:p>
          <a:p>
            <a:pPr indent="-419100" lvl="0" marL="457200" rtl="0" algn="l">
              <a:lnSpc>
                <a:spcPct val="115000"/>
              </a:lnSpc>
              <a:spcBef>
                <a:spcPts val="0"/>
              </a:spcBef>
              <a:spcAft>
                <a:spcPts val="0"/>
              </a:spcAft>
              <a:buSzPts val="3000"/>
              <a:buChar char="●"/>
            </a:pPr>
            <a:r>
              <a:rPr lang="en-US" sz="3000"/>
              <a:t>Established a baseline</a:t>
            </a:r>
            <a:endParaRPr sz="3000"/>
          </a:p>
          <a:p>
            <a:pPr indent="0" lvl="0" marL="228600" rtl="0" algn="l">
              <a:lnSpc>
                <a:spcPct val="115000"/>
              </a:lnSpc>
              <a:spcBef>
                <a:spcPts val="1000"/>
              </a:spcBef>
              <a:spcAft>
                <a:spcPts val="0"/>
              </a:spcAft>
              <a:buClr>
                <a:schemeClr val="dk1"/>
              </a:buClr>
              <a:buSzPts val="3600"/>
              <a:buNone/>
            </a:pPr>
            <a:r>
              <a:t/>
            </a:r>
            <a:endParaRPr sz="3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4" name="Shape 114"/>
        <p:cNvGrpSpPr/>
        <p:nvPr/>
      </p:nvGrpSpPr>
      <p:grpSpPr>
        <a:xfrm>
          <a:off x="0" y="0"/>
          <a:ext cx="0" cy="0"/>
          <a:chOff x="0" y="0"/>
          <a:chExt cx="0" cy="0"/>
        </a:xfrm>
      </p:grpSpPr>
      <p:sp>
        <p:nvSpPr>
          <p:cNvPr id="115" name="Google Shape;115;p5"/>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6" name="Google Shape;116;p5"/>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7" name="Google Shape;117;p5"/>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8" name="Google Shape;118;p5"/>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9" name="Google Shape;119;p5"/>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0" name="Google Shape;120;p5"/>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1" name="Google Shape;121;p5"/>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2" name="Google Shape;122;p5"/>
          <p:cNvSpPr txBox="1"/>
          <p:nvPr>
            <p:ph type="title"/>
          </p:nvPr>
        </p:nvSpPr>
        <p:spPr>
          <a:xfrm>
            <a:off x="466725" y="3255227"/>
            <a:ext cx="3201300" cy="7191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en-US" sz="4000">
                <a:solidFill>
                  <a:srgbClr val="FFFFFF"/>
                </a:solidFill>
              </a:rPr>
              <a:t>Survey Sez</a:t>
            </a:r>
            <a:endParaRPr/>
          </a:p>
        </p:txBody>
      </p:sp>
      <p:sp>
        <p:nvSpPr>
          <p:cNvPr id="123" name="Google Shape;123;p5"/>
          <p:cNvSpPr txBox="1"/>
          <p:nvPr>
            <p:ph idx="1" type="body"/>
          </p:nvPr>
        </p:nvSpPr>
        <p:spPr>
          <a:xfrm>
            <a:off x="4810259" y="649480"/>
            <a:ext cx="6555347" cy="5546047"/>
          </a:xfrm>
          <a:prstGeom prst="rect">
            <a:avLst/>
          </a:prstGeom>
          <a:noFill/>
          <a:ln>
            <a:noFill/>
          </a:ln>
        </p:spPr>
        <p:txBody>
          <a:bodyPr anchorCtr="0" anchor="ctr" bIns="45700" lIns="91425" spcFirstLastPara="1" rIns="91425" wrap="square" tIns="45700">
            <a:normAutofit fontScale="62500"/>
          </a:bodyPr>
          <a:lstStyle/>
          <a:p>
            <a:pPr indent="0" lvl="0" marL="0" rtl="0" algn="l">
              <a:lnSpc>
                <a:spcPct val="90000"/>
              </a:lnSpc>
              <a:spcBef>
                <a:spcPts val="0"/>
              </a:spcBef>
              <a:spcAft>
                <a:spcPts val="0"/>
              </a:spcAft>
              <a:buNone/>
            </a:pPr>
            <a:r>
              <a:rPr lang="en-US" sz="5750"/>
              <a:t>Parish Profile</a:t>
            </a:r>
            <a:endParaRPr sz="5750"/>
          </a:p>
          <a:p>
            <a:pPr indent="0" lvl="0" marL="0" rtl="0" algn="l">
              <a:lnSpc>
                <a:spcPct val="90000"/>
              </a:lnSpc>
              <a:spcBef>
                <a:spcPts val="500"/>
              </a:spcBef>
              <a:spcAft>
                <a:spcPts val="0"/>
              </a:spcAft>
              <a:buNone/>
            </a:pPr>
            <a:r>
              <a:t/>
            </a:r>
            <a:endParaRPr sz="2200"/>
          </a:p>
          <a:p>
            <a:pPr indent="-381396" lvl="0" marL="457200" rtl="0" algn="l">
              <a:lnSpc>
                <a:spcPct val="115000"/>
              </a:lnSpc>
              <a:spcBef>
                <a:spcPts val="500"/>
              </a:spcBef>
              <a:spcAft>
                <a:spcPts val="0"/>
              </a:spcAft>
              <a:buSzPct val="100000"/>
              <a:buChar char="•"/>
            </a:pPr>
            <a:r>
              <a:rPr lang="en-US" sz="3850"/>
              <a:t>Celebrate Eucharist each Sunday (77%).</a:t>
            </a:r>
            <a:endParaRPr sz="3850"/>
          </a:p>
          <a:p>
            <a:pPr indent="-381396" lvl="0" marL="457200" rtl="0" algn="l">
              <a:lnSpc>
                <a:spcPct val="115000"/>
              </a:lnSpc>
              <a:spcBef>
                <a:spcPts val="0"/>
              </a:spcBef>
              <a:spcAft>
                <a:spcPts val="0"/>
              </a:spcAft>
              <a:buSzPct val="100000"/>
              <a:buChar char="•"/>
            </a:pPr>
            <a:r>
              <a:rPr lang="en-US" sz="3850"/>
              <a:t>Conducts Morning Prayer one Sunday a month (23%) mostly led by a Lay Worship Leader.</a:t>
            </a:r>
            <a:endParaRPr sz="3850"/>
          </a:p>
          <a:p>
            <a:pPr indent="-381396" lvl="0" marL="457200" rtl="0" algn="l">
              <a:lnSpc>
                <a:spcPct val="115000"/>
              </a:lnSpc>
              <a:spcBef>
                <a:spcPts val="0"/>
              </a:spcBef>
              <a:spcAft>
                <a:spcPts val="0"/>
              </a:spcAft>
              <a:buSzPct val="100000"/>
              <a:buChar char="•"/>
            </a:pPr>
            <a:r>
              <a:rPr lang="en-US" sz="3850"/>
              <a:t>The primary sources for worship are the Book of Common Prayer and Enriching Our Worship. Other common sources are the Lutheran Book of Worship, and resources from the Church of England</a:t>
            </a:r>
            <a:endParaRPr sz="3850"/>
          </a:p>
          <a:p>
            <a:pPr indent="-381396" lvl="0" marL="457200" rtl="0" algn="l">
              <a:lnSpc>
                <a:spcPct val="115000"/>
              </a:lnSpc>
              <a:spcBef>
                <a:spcPts val="0"/>
              </a:spcBef>
              <a:spcAft>
                <a:spcPts val="0"/>
              </a:spcAft>
              <a:buSzPct val="100000"/>
              <a:buChar char="•"/>
            </a:pPr>
            <a:r>
              <a:rPr lang="en-US" sz="3850"/>
              <a:t>Most use inclusive and expansive language (84%) </a:t>
            </a:r>
            <a:endParaRPr sz="3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8" name="Shape 128"/>
        <p:cNvGrpSpPr/>
        <p:nvPr/>
      </p:nvGrpSpPr>
      <p:grpSpPr>
        <a:xfrm>
          <a:off x="0" y="0"/>
          <a:ext cx="0" cy="0"/>
          <a:chOff x="0" y="0"/>
          <a:chExt cx="0" cy="0"/>
        </a:xfrm>
      </p:grpSpPr>
      <p:sp>
        <p:nvSpPr>
          <p:cNvPr id="129" name="Google Shape;129;p6"/>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0" name="Google Shape;130;p6"/>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1" name="Google Shape;131;p6"/>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2" name="Google Shape;132;p6"/>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3" name="Google Shape;133;p6"/>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4" name="Google Shape;134;p6"/>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5" name="Google Shape;135;p6"/>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6" name="Google Shape;136;p6"/>
          <p:cNvSpPr txBox="1"/>
          <p:nvPr>
            <p:ph type="title"/>
          </p:nvPr>
        </p:nvSpPr>
        <p:spPr>
          <a:xfrm>
            <a:off x="466722" y="586855"/>
            <a:ext cx="3201366" cy="33874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en-US" sz="4000">
                <a:solidFill>
                  <a:srgbClr val="FFFFFF"/>
                </a:solidFill>
              </a:rPr>
              <a:t>Survey Sez</a:t>
            </a:r>
            <a:endParaRPr/>
          </a:p>
        </p:txBody>
      </p:sp>
      <p:sp>
        <p:nvSpPr>
          <p:cNvPr id="137" name="Google Shape;137;p6"/>
          <p:cNvSpPr txBox="1"/>
          <p:nvPr>
            <p:ph idx="1" type="body"/>
          </p:nvPr>
        </p:nvSpPr>
        <p:spPr>
          <a:xfrm>
            <a:off x="4810259" y="649480"/>
            <a:ext cx="6555347" cy="5546047"/>
          </a:xfrm>
          <a:prstGeom prst="rect">
            <a:avLst/>
          </a:prstGeom>
          <a:noFill/>
          <a:ln>
            <a:noFill/>
          </a:ln>
        </p:spPr>
        <p:txBody>
          <a:bodyPr anchorCtr="0" anchor="ctr" bIns="45700" lIns="91425" spcFirstLastPara="1" rIns="91425" wrap="square" tIns="45700">
            <a:normAutofit fontScale="25000" lnSpcReduction="20000"/>
          </a:bodyPr>
          <a:lstStyle/>
          <a:p>
            <a:pPr indent="0" lvl="0" marL="0" rtl="0" algn="l">
              <a:lnSpc>
                <a:spcPct val="90000"/>
              </a:lnSpc>
              <a:spcBef>
                <a:spcPts val="0"/>
              </a:spcBef>
              <a:spcAft>
                <a:spcPts val="0"/>
              </a:spcAft>
              <a:buNone/>
            </a:pPr>
            <a:r>
              <a:rPr lang="en-US" sz="14400"/>
              <a:t>Parish Profile (continued)</a:t>
            </a:r>
            <a:endParaRPr sz="14400"/>
          </a:p>
          <a:p>
            <a:pPr indent="0" lvl="0" marL="0" rtl="0" algn="l">
              <a:lnSpc>
                <a:spcPct val="90000"/>
              </a:lnSpc>
              <a:spcBef>
                <a:spcPts val="500"/>
              </a:spcBef>
              <a:spcAft>
                <a:spcPts val="0"/>
              </a:spcAft>
              <a:buNone/>
            </a:pPr>
            <a:r>
              <a:t/>
            </a:r>
            <a:endParaRPr/>
          </a:p>
          <a:p>
            <a:pPr indent="-374650" lvl="0" marL="457200" rtl="0" algn="l">
              <a:lnSpc>
                <a:spcPct val="115000"/>
              </a:lnSpc>
              <a:spcBef>
                <a:spcPts val="500"/>
              </a:spcBef>
              <a:spcAft>
                <a:spcPts val="0"/>
              </a:spcAft>
              <a:buSzPct val="100000"/>
              <a:buChar char="●"/>
            </a:pPr>
            <a:r>
              <a:rPr lang="en-US" sz="9200"/>
              <a:t>All Parishes sing as a congregation, led by a choir or cantor. Hymns come from a wide selection of sources</a:t>
            </a:r>
            <a:endParaRPr sz="9200"/>
          </a:p>
          <a:p>
            <a:pPr indent="-374650" lvl="1" marL="914400" rtl="0" algn="l">
              <a:lnSpc>
                <a:spcPct val="115000"/>
              </a:lnSpc>
              <a:spcBef>
                <a:spcPts val="0"/>
              </a:spcBef>
              <a:spcAft>
                <a:spcPts val="0"/>
              </a:spcAft>
              <a:buSzPct val="100000"/>
              <a:buChar char="○"/>
            </a:pPr>
            <a:r>
              <a:rPr lang="en-US" sz="9200"/>
              <a:t>Taizé and the Lutheran Hymnal</a:t>
            </a:r>
            <a:endParaRPr sz="9200"/>
          </a:p>
          <a:p>
            <a:pPr indent="-374650" lvl="1" marL="914400" rtl="0" algn="l">
              <a:lnSpc>
                <a:spcPct val="115000"/>
              </a:lnSpc>
              <a:spcBef>
                <a:spcPts val="0"/>
              </a:spcBef>
              <a:spcAft>
                <a:spcPts val="0"/>
              </a:spcAft>
              <a:buSzPct val="100000"/>
              <a:buChar char="○"/>
            </a:pPr>
            <a:r>
              <a:rPr lang="en-US" sz="9200"/>
              <a:t>CH4 (Church of Scotland), </a:t>
            </a:r>
            <a:endParaRPr sz="9200"/>
          </a:p>
          <a:p>
            <a:pPr indent="-374650" lvl="1" marL="914400" rtl="0" algn="l">
              <a:lnSpc>
                <a:spcPct val="115000"/>
              </a:lnSpc>
              <a:spcBef>
                <a:spcPts val="0"/>
              </a:spcBef>
              <a:spcAft>
                <a:spcPts val="0"/>
              </a:spcAft>
              <a:buSzPct val="100000"/>
              <a:buChar char="○"/>
            </a:pPr>
            <a:r>
              <a:rPr lang="en-US" sz="9200"/>
              <a:t>The Children Sing </a:t>
            </a:r>
            <a:endParaRPr sz="9200"/>
          </a:p>
          <a:p>
            <a:pPr indent="-374650" lvl="1" marL="914400" rtl="0" algn="l">
              <a:lnSpc>
                <a:spcPct val="115000"/>
              </a:lnSpc>
              <a:spcBef>
                <a:spcPts val="0"/>
              </a:spcBef>
              <a:spcAft>
                <a:spcPts val="0"/>
              </a:spcAft>
              <a:buSzPct val="100000"/>
              <a:buChar char="○"/>
            </a:pPr>
            <a:r>
              <a:rPr lang="en-US" sz="9200"/>
              <a:t>Sing of the World Made New </a:t>
            </a:r>
            <a:endParaRPr sz="9200"/>
          </a:p>
          <a:p>
            <a:pPr indent="-374650" lvl="1" marL="914400" rtl="0" algn="l">
              <a:lnSpc>
                <a:spcPct val="115000"/>
              </a:lnSpc>
              <a:spcBef>
                <a:spcPts val="0"/>
              </a:spcBef>
              <a:spcAft>
                <a:spcPts val="0"/>
              </a:spcAft>
              <a:buSzPct val="100000"/>
              <a:buChar char="○"/>
            </a:pPr>
            <a:r>
              <a:rPr lang="en-US" sz="9200"/>
              <a:t>The Methodist Hymnal </a:t>
            </a:r>
            <a:endParaRPr sz="9200"/>
          </a:p>
          <a:p>
            <a:pPr indent="-374650" lvl="1" marL="914400" rtl="0" algn="l">
              <a:lnSpc>
                <a:spcPct val="115000"/>
              </a:lnSpc>
              <a:spcBef>
                <a:spcPts val="0"/>
              </a:spcBef>
              <a:spcAft>
                <a:spcPts val="0"/>
              </a:spcAft>
              <a:buSzPct val="100000"/>
              <a:buChar char="○"/>
            </a:pPr>
            <a:r>
              <a:rPr lang="en-US" sz="9200"/>
              <a:t>Voices Found, Voices United and More Voices - from the United Church of Canada</a:t>
            </a:r>
            <a:endParaRPr sz="9200"/>
          </a:p>
          <a:p>
            <a:pPr indent="-374650" lvl="1" marL="914400" rtl="0" algn="l">
              <a:lnSpc>
                <a:spcPct val="115000"/>
              </a:lnSpc>
              <a:spcBef>
                <a:spcPts val="0"/>
              </a:spcBef>
              <a:spcAft>
                <a:spcPts val="0"/>
              </a:spcAft>
              <a:buSzPct val="100000"/>
              <a:buChar char="○"/>
            </a:pPr>
            <a:r>
              <a:rPr lang="en-US" sz="9200"/>
              <a:t>Upper Room Hymnal </a:t>
            </a:r>
            <a:endParaRPr sz="9200"/>
          </a:p>
          <a:p>
            <a:pPr indent="-374650" lvl="1" marL="914400" rtl="0" algn="l">
              <a:lnSpc>
                <a:spcPct val="115000"/>
              </a:lnSpc>
              <a:spcBef>
                <a:spcPts val="0"/>
              </a:spcBef>
              <a:spcAft>
                <a:spcPts val="0"/>
              </a:spcAft>
              <a:buSzPct val="100000"/>
              <a:buChar char="○"/>
            </a:pPr>
            <a:r>
              <a:rPr lang="en-US" sz="9200"/>
              <a:t>Singing in Community, Worship and Praise</a:t>
            </a:r>
            <a:endParaRPr sz="9200"/>
          </a:p>
          <a:p>
            <a:pPr indent="-374650" lvl="0" marL="457200" rtl="0" algn="l">
              <a:lnSpc>
                <a:spcPct val="115000"/>
              </a:lnSpc>
              <a:spcBef>
                <a:spcPts val="0"/>
              </a:spcBef>
              <a:spcAft>
                <a:spcPts val="0"/>
              </a:spcAft>
              <a:buSzPct val="100000"/>
              <a:buChar char="●"/>
            </a:pPr>
            <a:r>
              <a:rPr lang="en-US" sz="9200"/>
              <a:t>Many Parishes use some form of a Worship committee to prepare liturgy and materials</a:t>
            </a:r>
            <a:endParaRPr sz="9200"/>
          </a:p>
          <a:p>
            <a:pPr indent="-374650" lvl="0" marL="457200" rtl="0" algn="l">
              <a:lnSpc>
                <a:spcPct val="115000"/>
              </a:lnSpc>
              <a:spcBef>
                <a:spcPts val="0"/>
              </a:spcBef>
              <a:spcAft>
                <a:spcPts val="0"/>
              </a:spcAft>
              <a:buSzPct val="100000"/>
              <a:buChar char="●"/>
            </a:pPr>
            <a:r>
              <a:rPr lang="en-US" sz="9200"/>
              <a:t>Most use a printed bulletin in some form.</a:t>
            </a:r>
            <a:endParaRPr sz="9200"/>
          </a:p>
          <a:p>
            <a:pPr indent="0" lvl="0" marL="0" rtl="0" algn="l">
              <a:lnSpc>
                <a:spcPct val="115000"/>
              </a:lnSpc>
              <a:spcBef>
                <a:spcPts val="500"/>
              </a:spcBef>
              <a:spcAft>
                <a:spcPts val="0"/>
              </a:spcAft>
              <a:buNone/>
            </a:pPr>
            <a:r>
              <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1" name="Shape 141"/>
        <p:cNvGrpSpPr/>
        <p:nvPr/>
      </p:nvGrpSpPr>
      <p:grpSpPr>
        <a:xfrm>
          <a:off x="0" y="0"/>
          <a:ext cx="0" cy="0"/>
          <a:chOff x="0" y="0"/>
          <a:chExt cx="0" cy="0"/>
        </a:xfrm>
      </p:grpSpPr>
      <p:sp>
        <p:nvSpPr>
          <p:cNvPr id="142" name="Google Shape;142;p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3" name="Google Shape;143;p7"/>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4" name="Google Shape;144;p7"/>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5" name="Google Shape;145;p7"/>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6" name="Google Shape;146;p7"/>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7" name="Google Shape;147;p7"/>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8" name="Google Shape;148;p7"/>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9" name="Google Shape;149;p7"/>
          <p:cNvSpPr txBox="1"/>
          <p:nvPr>
            <p:ph type="title"/>
          </p:nvPr>
        </p:nvSpPr>
        <p:spPr>
          <a:xfrm>
            <a:off x="466722" y="586855"/>
            <a:ext cx="3201366" cy="33874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en-US" sz="4000">
                <a:solidFill>
                  <a:srgbClr val="FFFFFF"/>
                </a:solidFill>
              </a:rPr>
              <a:t>Survey Sez</a:t>
            </a:r>
            <a:endParaRPr/>
          </a:p>
        </p:txBody>
      </p:sp>
      <p:sp>
        <p:nvSpPr>
          <p:cNvPr id="150" name="Google Shape;150;p7"/>
          <p:cNvSpPr txBox="1"/>
          <p:nvPr>
            <p:ph idx="1" type="body"/>
          </p:nvPr>
        </p:nvSpPr>
        <p:spPr>
          <a:xfrm>
            <a:off x="4810259" y="649480"/>
            <a:ext cx="6555347" cy="5546047"/>
          </a:xfrm>
          <a:prstGeom prst="rect">
            <a:avLst/>
          </a:prstGeom>
          <a:noFill/>
          <a:ln>
            <a:noFill/>
          </a:ln>
        </p:spPr>
        <p:txBody>
          <a:bodyPr anchorCtr="0" anchor="ctr" bIns="45700" lIns="91425" spcFirstLastPara="1" rIns="91425" wrap="square" tIns="45700">
            <a:normAutofit fontScale="92500" lnSpcReduction="20000"/>
          </a:bodyPr>
          <a:lstStyle/>
          <a:p>
            <a:pPr indent="0" lvl="0" marL="0" rtl="0" algn="l">
              <a:lnSpc>
                <a:spcPct val="90000"/>
              </a:lnSpc>
              <a:spcBef>
                <a:spcPts val="0"/>
              </a:spcBef>
              <a:spcAft>
                <a:spcPts val="0"/>
              </a:spcAft>
              <a:buNone/>
            </a:pPr>
            <a:r>
              <a:rPr lang="en-US" sz="3850"/>
              <a:t>Concerns</a:t>
            </a:r>
            <a:endParaRPr sz="3850"/>
          </a:p>
          <a:p>
            <a:pPr indent="0" lvl="0" marL="0" rtl="0" algn="l">
              <a:lnSpc>
                <a:spcPct val="90000"/>
              </a:lnSpc>
              <a:spcBef>
                <a:spcPts val="0"/>
              </a:spcBef>
              <a:spcAft>
                <a:spcPts val="0"/>
              </a:spcAft>
              <a:buNone/>
            </a:pPr>
            <a:r>
              <a:t/>
            </a:r>
            <a:endParaRPr sz="3600"/>
          </a:p>
          <a:p>
            <a:pPr indent="-416560" lvl="0" marL="457200" rtl="0" algn="l">
              <a:lnSpc>
                <a:spcPct val="115000"/>
              </a:lnSpc>
              <a:spcBef>
                <a:spcPts val="500"/>
              </a:spcBef>
              <a:spcAft>
                <a:spcPts val="0"/>
              </a:spcAft>
              <a:buSzPct val="100000"/>
              <a:buChar char="●"/>
            </a:pPr>
            <a:r>
              <a:rPr lang="en-US" sz="3200"/>
              <a:t>One third of those responding did not list a copyright service</a:t>
            </a:r>
            <a:endParaRPr sz="3200"/>
          </a:p>
          <a:p>
            <a:pPr indent="-416560" lvl="1" marL="914400" rtl="0" algn="l">
              <a:lnSpc>
                <a:spcPct val="115000"/>
              </a:lnSpc>
              <a:spcBef>
                <a:spcPts val="0"/>
              </a:spcBef>
              <a:spcAft>
                <a:spcPts val="0"/>
              </a:spcAft>
              <a:buSzPct val="100000"/>
              <a:buChar char="○"/>
            </a:pPr>
            <a:r>
              <a:rPr lang="en-US" sz="3200"/>
              <a:t>Unknown to the respondent?</a:t>
            </a:r>
            <a:endParaRPr sz="3200"/>
          </a:p>
          <a:p>
            <a:pPr indent="-416560" lvl="1" marL="914400" rtl="0" algn="l">
              <a:lnSpc>
                <a:spcPct val="115000"/>
              </a:lnSpc>
              <a:spcBef>
                <a:spcPts val="0"/>
              </a:spcBef>
              <a:spcAft>
                <a:spcPts val="0"/>
              </a:spcAft>
              <a:buSzPct val="100000"/>
              <a:buChar char="○"/>
            </a:pPr>
            <a:r>
              <a:rPr lang="en-US" sz="3200"/>
              <a:t>Not subscribed</a:t>
            </a:r>
            <a:endParaRPr sz="3200"/>
          </a:p>
          <a:p>
            <a:pPr indent="-416560" lvl="0" marL="457200" rtl="0" algn="l">
              <a:lnSpc>
                <a:spcPct val="115000"/>
              </a:lnSpc>
              <a:spcBef>
                <a:spcPts val="0"/>
              </a:spcBef>
              <a:spcAft>
                <a:spcPts val="0"/>
              </a:spcAft>
              <a:buSzPct val="100000"/>
              <a:buChar char="●"/>
            </a:pPr>
            <a:r>
              <a:rPr lang="en-US" sz="3200"/>
              <a:t>Some parishes listed the New Zealand Prayer Book as a liturgical source.</a:t>
            </a:r>
            <a:endParaRPr sz="3200"/>
          </a:p>
          <a:p>
            <a:pPr indent="-416560" lvl="1" marL="914400" rtl="0" algn="l">
              <a:lnSpc>
                <a:spcPct val="115000"/>
              </a:lnSpc>
              <a:spcBef>
                <a:spcPts val="0"/>
              </a:spcBef>
              <a:spcAft>
                <a:spcPts val="0"/>
              </a:spcAft>
              <a:buSzPct val="100000"/>
              <a:buChar char="○"/>
            </a:pPr>
            <a:r>
              <a:rPr lang="en-US" sz="3200"/>
              <a:t>Not approved for use</a:t>
            </a:r>
            <a:endParaRPr sz="3200"/>
          </a:p>
          <a:p>
            <a:pPr indent="-416560" lvl="1" marL="914400" rtl="0" algn="l">
              <a:lnSpc>
                <a:spcPct val="115000"/>
              </a:lnSpc>
              <a:spcBef>
                <a:spcPts val="0"/>
              </a:spcBef>
              <a:spcAft>
                <a:spcPts val="0"/>
              </a:spcAft>
              <a:buSzPct val="100000"/>
              <a:buChar char="○"/>
            </a:pPr>
            <a:r>
              <a:rPr lang="en-US" sz="3200"/>
              <a:t>Alternate sources or liturgies require prior approval</a:t>
            </a:r>
            <a:endParaRPr sz="3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4" name="Shape 154"/>
        <p:cNvGrpSpPr/>
        <p:nvPr/>
      </p:nvGrpSpPr>
      <p:grpSpPr>
        <a:xfrm>
          <a:off x="0" y="0"/>
          <a:ext cx="0" cy="0"/>
          <a:chOff x="0" y="0"/>
          <a:chExt cx="0" cy="0"/>
        </a:xfrm>
      </p:grpSpPr>
      <p:sp>
        <p:nvSpPr>
          <p:cNvPr id="155" name="Google Shape;155;p8"/>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6" name="Google Shape;156;p8"/>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7" name="Google Shape;157;p8"/>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8" name="Google Shape;158;p8"/>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9" name="Google Shape;159;p8"/>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0" name="Google Shape;160;p8"/>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1" name="Google Shape;161;p8"/>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2" name="Google Shape;162;p8"/>
          <p:cNvSpPr txBox="1"/>
          <p:nvPr>
            <p:ph type="title"/>
          </p:nvPr>
        </p:nvSpPr>
        <p:spPr>
          <a:xfrm>
            <a:off x="466722" y="586855"/>
            <a:ext cx="3201366" cy="33874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en-US" sz="4000">
                <a:solidFill>
                  <a:srgbClr val="FFFFFF"/>
                </a:solidFill>
              </a:rPr>
              <a:t>Survey Sez</a:t>
            </a:r>
            <a:endParaRPr/>
          </a:p>
        </p:txBody>
      </p:sp>
      <p:sp>
        <p:nvSpPr>
          <p:cNvPr id="163" name="Google Shape;163;p8"/>
          <p:cNvSpPr txBox="1"/>
          <p:nvPr>
            <p:ph idx="1" type="body"/>
          </p:nvPr>
        </p:nvSpPr>
        <p:spPr>
          <a:xfrm>
            <a:off x="4775500" y="1065775"/>
            <a:ext cx="6555300" cy="4179900"/>
          </a:xfrm>
          <a:prstGeom prst="rect">
            <a:avLst/>
          </a:prstGeom>
          <a:noFill/>
          <a:ln>
            <a:noFill/>
          </a:ln>
        </p:spPr>
        <p:txBody>
          <a:bodyPr anchorCtr="0" anchor="ctr" bIns="45700" lIns="91425" spcFirstLastPara="1" rIns="91425" wrap="square" tIns="45700">
            <a:normAutofit/>
          </a:bodyPr>
          <a:lstStyle/>
          <a:p>
            <a:pPr indent="0" lvl="0" marL="0" rtl="0" algn="l">
              <a:lnSpc>
                <a:spcPct val="115000"/>
              </a:lnSpc>
              <a:spcBef>
                <a:spcPts val="0"/>
              </a:spcBef>
              <a:spcAft>
                <a:spcPts val="0"/>
              </a:spcAft>
              <a:buNone/>
            </a:pPr>
            <a:r>
              <a:rPr lang="en-US" sz="3600"/>
              <a:t>Challenges</a:t>
            </a:r>
            <a:endParaRPr sz="3600"/>
          </a:p>
          <a:p>
            <a:pPr indent="-342900" lvl="0" marL="457200" rtl="0" algn="l">
              <a:lnSpc>
                <a:spcPct val="115000"/>
              </a:lnSpc>
              <a:spcBef>
                <a:spcPts val="500"/>
              </a:spcBef>
              <a:spcAft>
                <a:spcPts val="0"/>
              </a:spcAft>
              <a:buSzPts val="1800"/>
              <a:buChar char="●"/>
            </a:pPr>
            <a:r>
              <a:rPr lang="en-US"/>
              <a:t>Music selection</a:t>
            </a:r>
            <a:endParaRPr/>
          </a:p>
          <a:p>
            <a:pPr indent="-342900" lvl="0" marL="457200" rtl="0" algn="l">
              <a:lnSpc>
                <a:spcPct val="115000"/>
              </a:lnSpc>
              <a:spcBef>
                <a:spcPts val="0"/>
              </a:spcBef>
              <a:spcAft>
                <a:spcPts val="0"/>
              </a:spcAft>
              <a:buSzPts val="1800"/>
              <a:buChar char="●"/>
            </a:pPr>
            <a:r>
              <a:rPr lang="en-US"/>
              <a:t>Bulletin preparation</a:t>
            </a:r>
            <a:endParaRPr/>
          </a:p>
          <a:p>
            <a:pPr indent="-342900" lvl="0" marL="457200" rtl="0" algn="l">
              <a:lnSpc>
                <a:spcPct val="115000"/>
              </a:lnSpc>
              <a:spcBef>
                <a:spcPts val="0"/>
              </a:spcBef>
              <a:spcAft>
                <a:spcPts val="0"/>
              </a:spcAft>
              <a:buSzPts val="1800"/>
              <a:buChar char="●"/>
            </a:pPr>
            <a:r>
              <a:rPr lang="en-US"/>
              <a:t>Celebrating in a form that holds to tradition and offers a fresh, meaningful and challenging liturgy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8" name="Shape 168"/>
        <p:cNvGrpSpPr/>
        <p:nvPr/>
      </p:nvGrpSpPr>
      <p:grpSpPr>
        <a:xfrm>
          <a:off x="0" y="0"/>
          <a:ext cx="0" cy="0"/>
          <a:chOff x="0" y="0"/>
          <a:chExt cx="0" cy="0"/>
        </a:xfrm>
      </p:grpSpPr>
      <p:sp>
        <p:nvSpPr>
          <p:cNvPr id="169" name="Google Shape;169;p9"/>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0" name="Google Shape;170;p9"/>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1" name="Google Shape;171;p9"/>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2" name="Google Shape;172;p9"/>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3" name="Google Shape;173;p9"/>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4" name="Google Shape;174;p9"/>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5" name="Google Shape;175;p9"/>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6" name="Google Shape;176;p9"/>
          <p:cNvSpPr txBox="1"/>
          <p:nvPr>
            <p:ph type="title"/>
          </p:nvPr>
        </p:nvSpPr>
        <p:spPr>
          <a:xfrm>
            <a:off x="466722" y="586855"/>
            <a:ext cx="3201366" cy="33874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en-US" sz="4000">
                <a:solidFill>
                  <a:srgbClr val="FFFFFF"/>
                </a:solidFill>
              </a:rPr>
              <a:t>Survey Sez</a:t>
            </a:r>
            <a:endParaRPr sz="4000">
              <a:solidFill>
                <a:srgbClr val="FFFFFF"/>
              </a:solidFill>
            </a:endParaRPr>
          </a:p>
        </p:txBody>
      </p:sp>
      <p:sp>
        <p:nvSpPr>
          <p:cNvPr id="177" name="Google Shape;177;p9"/>
          <p:cNvSpPr txBox="1"/>
          <p:nvPr>
            <p:ph idx="1" type="body"/>
          </p:nvPr>
        </p:nvSpPr>
        <p:spPr>
          <a:xfrm>
            <a:off x="4810259" y="649480"/>
            <a:ext cx="6555347" cy="5546047"/>
          </a:xfrm>
          <a:prstGeom prst="rect">
            <a:avLst/>
          </a:prstGeom>
          <a:noFill/>
          <a:ln>
            <a:noFill/>
          </a:ln>
        </p:spPr>
        <p:txBody>
          <a:bodyPr anchorCtr="0" anchor="ctr" bIns="45700" lIns="91425" spcFirstLastPara="1" rIns="91425" wrap="square" tIns="45700">
            <a:normAutofit lnSpcReduction="20000"/>
          </a:bodyPr>
          <a:lstStyle/>
          <a:p>
            <a:pPr indent="0" lvl="0" marL="0" rtl="0" algn="l">
              <a:lnSpc>
                <a:spcPct val="90000"/>
              </a:lnSpc>
              <a:spcBef>
                <a:spcPts val="0"/>
              </a:spcBef>
              <a:spcAft>
                <a:spcPts val="0"/>
              </a:spcAft>
              <a:buNone/>
            </a:pPr>
            <a:r>
              <a:rPr lang="en-US" sz="3600"/>
              <a:t>How can we help?</a:t>
            </a:r>
            <a:endParaRPr sz="3600"/>
          </a:p>
          <a:p>
            <a:pPr indent="0" lvl="0" marL="0" rtl="0" algn="l">
              <a:lnSpc>
                <a:spcPct val="90000"/>
              </a:lnSpc>
              <a:spcBef>
                <a:spcPts val="0"/>
              </a:spcBef>
              <a:spcAft>
                <a:spcPts val="0"/>
              </a:spcAft>
              <a:buNone/>
            </a:pPr>
            <a:r>
              <a:t/>
            </a:r>
            <a:endParaRPr sz="3600"/>
          </a:p>
          <a:p>
            <a:pPr indent="-419100" lvl="0" marL="457200" rtl="0" algn="l">
              <a:lnSpc>
                <a:spcPct val="115000"/>
              </a:lnSpc>
              <a:spcBef>
                <a:spcPts val="500"/>
              </a:spcBef>
              <a:spcAft>
                <a:spcPts val="0"/>
              </a:spcAft>
              <a:buSzPts val="3000"/>
              <a:buChar char="●"/>
            </a:pPr>
            <a:r>
              <a:rPr lang="en-US" sz="3000"/>
              <a:t>Bulletin preparation</a:t>
            </a:r>
            <a:endParaRPr sz="3000"/>
          </a:p>
          <a:p>
            <a:pPr indent="-419100" lvl="1" marL="914400" rtl="0" algn="l">
              <a:lnSpc>
                <a:spcPct val="115000"/>
              </a:lnSpc>
              <a:spcBef>
                <a:spcPts val="0"/>
              </a:spcBef>
              <a:spcAft>
                <a:spcPts val="0"/>
              </a:spcAft>
              <a:buSzPts val="3000"/>
              <a:buChar char="○"/>
            </a:pPr>
            <a:r>
              <a:rPr lang="en-US" sz="3000"/>
              <a:t>Service templates</a:t>
            </a:r>
            <a:endParaRPr sz="3000"/>
          </a:p>
          <a:p>
            <a:pPr indent="-419100" lvl="1" marL="914400" rtl="0" algn="l">
              <a:lnSpc>
                <a:spcPct val="115000"/>
              </a:lnSpc>
              <a:spcBef>
                <a:spcPts val="0"/>
              </a:spcBef>
              <a:spcAft>
                <a:spcPts val="0"/>
              </a:spcAft>
              <a:buSzPts val="3000"/>
              <a:buChar char="○"/>
            </a:pPr>
            <a:r>
              <a:rPr lang="en-US" sz="3000"/>
              <a:t>Time</a:t>
            </a:r>
            <a:endParaRPr sz="3000"/>
          </a:p>
          <a:p>
            <a:pPr indent="-419100" lvl="1" marL="914400" rtl="0" algn="l">
              <a:lnSpc>
                <a:spcPct val="115000"/>
              </a:lnSpc>
              <a:spcBef>
                <a:spcPts val="0"/>
              </a:spcBef>
              <a:spcAft>
                <a:spcPts val="0"/>
              </a:spcAft>
              <a:buSzPts val="3000"/>
              <a:buChar char="○"/>
            </a:pPr>
            <a:r>
              <a:rPr lang="en-US" sz="3000"/>
              <a:t>Content</a:t>
            </a:r>
            <a:endParaRPr sz="3000"/>
          </a:p>
          <a:p>
            <a:pPr indent="-419100" lvl="1" marL="914400" rtl="0" algn="l">
              <a:lnSpc>
                <a:spcPct val="115000"/>
              </a:lnSpc>
              <a:spcBef>
                <a:spcPts val="0"/>
              </a:spcBef>
              <a:spcAft>
                <a:spcPts val="0"/>
              </a:spcAft>
              <a:buSzPts val="3000"/>
              <a:buChar char="○"/>
            </a:pPr>
            <a:r>
              <a:rPr lang="en-US" sz="3000"/>
              <a:t>Accessibility to liturgy</a:t>
            </a:r>
            <a:endParaRPr sz="3000"/>
          </a:p>
          <a:p>
            <a:pPr indent="-419100" lvl="0" marL="457200" rtl="0" algn="l">
              <a:lnSpc>
                <a:spcPct val="115000"/>
              </a:lnSpc>
              <a:spcBef>
                <a:spcPts val="0"/>
              </a:spcBef>
              <a:spcAft>
                <a:spcPts val="0"/>
              </a:spcAft>
              <a:buSzPts val="3000"/>
              <a:buChar char="●"/>
            </a:pPr>
            <a:r>
              <a:rPr lang="en-US" sz="3000"/>
              <a:t>Music selection and presentation</a:t>
            </a:r>
            <a:endParaRPr sz="3000"/>
          </a:p>
          <a:p>
            <a:pPr indent="-419100" lvl="1" marL="914400" rtl="0" algn="l">
              <a:lnSpc>
                <a:spcPct val="115000"/>
              </a:lnSpc>
              <a:spcBef>
                <a:spcPts val="0"/>
              </a:spcBef>
              <a:spcAft>
                <a:spcPts val="0"/>
              </a:spcAft>
              <a:buSzPts val="3000"/>
              <a:buChar char="○"/>
            </a:pPr>
            <a:r>
              <a:rPr lang="en-US" sz="3000"/>
              <a:t>Source Selection</a:t>
            </a:r>
            <a:endParaRPr sz="3000"/>
          </a:p>
          <a:p>
            <a:pPr indent="-419100" lvl="1" marL="914400" rtl="0" algn="l">
              <a:lnSpc>
                <a:spcPct val="115000"/>
              </a:lnSpc>
              <a:spcBef>
                <a:spcPts val="0"/>
              </a:spcBef>
              <a:spcAft>
                <a:spcPts val="0"/>
              </a:spcAft>
              <a:buSzPts val="3000"/>
              <a:buChar char="○"/>
            </a:pPr>
            <a:r>
              <a:rPr lang="en-US" sz="3000"/>
              <a:t>What is approved</a:t>
            </a:r>
            <a:endParaRPr sz="3000"/>
          </a:p>
          <a:p>
            <a:pPr indent="-419100" lvl="0" marL="457200" rtl="0" algn="l">
              <a:lnSpc>
                <a:spcPct val="115000"/>
              </a:lnSpc>
              <a:spcBef>
                <a:spcPts val="0"/>
              </a:spcBef>
              <a:spcAft>
                <a:spcPts val="0"/>
              </a:spcAft>
              <a:buSzPts val="3000"/>
              <a:buChar char="●"/>
            </a:pPr>
            <a:r>
              <a:rPr lang="en-US" sz="3000"/>
              <a:t>Share resources and practices from across the Diocese</a:t>
            </a:r>
            <a:endParaRPr sz="30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1" name="Shape 181"/>
        <p:cNvGrpSpPr/>
        <p:nvPr/>
      </p:nvGrpSpPr>
      <p:grpSpPr>
        <a:xfrm>
          <a:off x="0" y="0"/>
          <a:ext cx="0" cy="0"/>
          <a:chOff x="0" y="0"/>
          <a:chExt cx="0" cy="0"/>
        </a:xfrm>
      </p:grpSpPr>
      <p:sp>
        <p:nvSpPr>
          <p:cNvPr id="182" name="Google Shape;182;p10"/>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3" name="Google Shape;183;p10"/>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4" name="Google Shape;184;p10"/>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5" name="Google Shape;185;p10"/>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6" name="Google Shape;186;p10"/>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7" name="Google Shape;187;p10"/>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8" name="Google Shape;188;p10"/>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9" name="Google Shape;189;p10"/>
          <p:cNvSpPr txBox="1"/>
          <p:nvPr>
            <p:ph type="title"/>
          </p:nvPr>
        </p:nvSpPr>
        <p:spPr>
          <a:xfrm>
            <a:off x="466722" y="586855"/>
            <a:ext cx="3201366" cy="33874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en-US" sz="4000">
                <a:solidFill>
                  <a:srgbClr val="FFFFFF"/>
                </a:solidFill>
              </a:rPr>
              <a:t>What’s Next?</a:t>
            </a:r>
            <a:endParaRPr/>
          </a:p>
        </p:txBody>
      </p:sp>
      <p:sp>
        <p:nvSpPr>
          <p:cNvPr id="190" name="Google Shape;190;p10"/>
          <p:cNvSpPr txBox="1"/>
          <p:nvPr>
            <p:ph idx="1" type="body"/>
          </p:nvPr>
        </p:nvSpPr>
        <p:spPr>
          <a:xfrm>
            <a:off x="4810259" y="649480"/>
            <a:ext cx="6555347" cy="5546047"/>
          </a:xfrm>
          <a:prstGeom prst="rect">
            <a:avLst/>
          </a:prstGeom>
          <a:noFill/>
          <a:ln>
            <a:noFill/>
          </a:ln>
        </p:spPr>
        <p:txBody>
          <a:bodyPr anchorCtr="0" anchor="ctr" bIns="45700" lIns="91425" spcFirstLastPara="1" rIns="91425" wrap="square" tIns="45700">
            <a:normAutofit/>
          </a:bodyPr>
          <a:lstStyle/>
          <a:p>
            <a:pPr indent="-419100" lvl="0" marL="457200" rtl="0" algn="l">
              <a:lnSpc>
                <a:spcPct val="115000"/>
              </a:lnSpc>
              <a:spcBef>
                <a:spcPts val="0"/>
              </a:spcBef>
              <a:spcAft>
                <a:spcPts val="0"/>
              </a:spcAft>
              <a:buSzPts val="3000"/>
              <a:buChar char="●"/>
            </a:pPr>
            <a:r>
              <a:rPr lang="en-US" sz="3000"/>
              <a:t>Build a resource repository</a:t>
            </a:r>
            <a:endParaRPr sz="3000"/>
          </a:p>
          <a:p>
            <a:pPr indent="-419100" lvl="1" marL="914400" rtl="0" algn="l">
              <a:lnSpc>
                <a:spcPct val="115000"/>
              </a:lnSpc>
              <a:spcBef>
                <a:spcPts val="0"/>
              </a:spcBef>
              <a:spcAft>
                <a:spcPts val="0"/>
              </a:spcAft>
              <a:buSzPts val="3000"/>
              <a:buChar char="○"/>
            </a:pPr>
            <a:r>
              <a:rPr lang="en-US" sz="3000"/>
              <a:t>Templates</a:t>
            </a:r>
            <a:endParaRPr sz="3000"/>
          </a:p>
          <a:p>
            <a:pPr indent="-419100" lvl="1" marL="914400" rtl="0" algn="l">
              <a:lnSpc>
                <a:spcPct val="115000"/>
              </a:lnSpc>
              <a:spcBef>
                <a:spcPts val="0"/>
              </a:spcBef>
              <a:spcAft>
                <a:spcPts val="0"/>
              </a:spcAft>
              <a:buSzPts val="3000"/>
              <a:buChar char="○"/>
            </a:pPr>
            <a:r>
              <a:rPr lang="en-US" sz="3000"/>
              <a:t>Sources</a:t>
            </a:r>
            <a:endParaRPr sz="3000"/>
          </a:p>
          <a:p>
            <a:pPr indent="-419100" lvl="1" marL="914400" rtl="0" algn="l">
              <a:lnSpc>
                <a:spcPct val="115000"/>
              </a:lnSpc>
              <a:spcBef>
                <a:spcPts val="0"/>
              </a:spcBef>
              <a:spcAft>
                <a:spcPts val="0"/>
              </a:spcAft>
              <a:buSzPts val="3000"/>
              <a:buChar char="○"/>
            </a:pPr>
            <a:r>
              <a:rPr lang="en-US" sz="3000"/>
              <a:t>Helpful links</a:t>
            </a:r>
            <a:endParaRPr sz="3000"/>
          </a:p>
          <a:p>
            <a:pPr indent="-419100" lvl="0" marL="457200" rtl="0" algn="l">
              <a:lnSpc>
                <a:spcPct val="115000"/>
              </a:lnSpc>
              <a:spcBef>
                <a:spcPts val="0"/>
              </a:spcBef>
              <a:spcAft>
                <a:spcPts val="0"/>
              </a:spcAft>
              <a:buSzPts val="3000"/>
              <a:buChar char="●"/>
            </a:pPr>
            <a:r>
              <a:rPr lang="en-US" sz="3000"/>
              <a:t>Offer seminars</a:t>
            </a:r>
            <a:endParaRPr sz="3000"/>
          </a:p>
          <a:p>
            <a:pPr indent="-419100" lvl="0" marL="457200" rtl="0" algn="l">
              <a:lnSpc>
                <a:spcPct val="115000"/>
              </a:lnSpc>
              <a:spcBef>
                <a:spcPts val="0"/>
              </a:spcBef>
              <a:spcAft>
                <a:spcPts val="0"/>
              </a:spcAft>
              <a:buSzPts val="3000"/>
              <a:buChar char="●"/>
            </a:pPr>
            <a:r>
              <a:rPr lang="en-US" sz="3000"/>
              <a:t>Music selection</a:t>
            </a:r>
            <a:endParaRPr sz="3000"/>
          </a:p>
          <a:p>
            <a:pPr indent="-419100" lvl="0" marL="457200" rtl="0" algn="l">
              <a:lnSpc>
                <a:spcPct val="115000"/>
              </a:lnSpc>
              <a:spcBef>
                <a:spcPts val="0"/>
              </a:spcBef>
              <a:spcAft>
                <a:spcPts val="0"/>
              </a:spcAft>
              <a:buSzPts val="3000"/>
              <a:buChar char="●"/>
            </a:pPr>
            <a:r>
              <a:rPr lang="en-US" sz="3000"/>
              <a:t>Worship preparation</a:t>
            </a:r>
            <a:endParaRPr sz="30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4" name="Shape 194"/>
        <p:cNvGrpSpPr/>
        <p:nvPr/>
      </p:nvGrpSpPr>
      <p:grpSpPr>
        <a:xfrm>
          <a:off x="0" y="0"/>
          <a:ext cx="0" cy="0"/>
          <a:chOff x="0" y="0"/>
          <a:chExt cx="0" cy="0"/>
        </a:xfrm>
      </p:grpSpPr>
      <p:sp>
        <p:nvSpPr>
          <p:cNvPr id="195" name="Google Shape;195;p11"/>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6" name="Google Shape;196;p11"/>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7" name="Google Shape;197;p11"/>
          <p:cNvSpPr/>
          <p:nvPr/>
        </p:nvSpPr>
        <p:spPr>
          <a:xfrm flipH="1" rot="5400000">
            <a:off x="-1410084" y="1410082"/>
            <a:ext cx="6858000" cy="4037836"/>
          </a:xfrm>
          <a:prstGeom prst="rect">
            <a:avLst/>
          </a:prstGeom>
          <a:gradFill>
            <a:gsLst>
              <a:gs pos="0">
                <a:srgbClr val="000000"/>
              </a:gs>
              <a:gs pos="8000">
                <a:srgbClr val="000000"/>
              </a:gs>
              <a:gs pos="100000">
                <a:srgbClr val="0F4861"/>
              </a:gs>
            </a:gsLst>
            <a:lin ang="3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8" name="Google Shape;198;p11"/>
          <p:cNvSpPr/>
          <p:nvPr/>
        </p:nvSpPr>
        <p:spPr>
          <a:xfrm flipH="1" rot="5400000">
            <a:off x="-1410085" y="1420219"/>
            <a:ext cx="6857999" cy="4037839"/>
          </a:xfrm>
          <a:prstGeom prst="rect">
            <a:avLst/>
          </a:prstGeom>
          <a:gradFill>
            <a:gsLst>
              <a:gs pos="0">
                <a:srgbClr val="000000">
                  <a:alpha val="0"/>
                </a:srgbClr>
              </a:gs>
              <a:gs pos="99000">
                <a:srgbClr val="156082">
                  <a:alpha val="45882"/>
                </a:srgbClr>
              </a:gs>
              <a:gs pos="100000">
                <a:srgbClr val="156082">
                  <a:alpha val="45882"/>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9" name="Google Shape;199;p11"/>
          <p:cNvSpPr/>
          <p:nvPr/>
        </p:nvSpPr>
        <p:spPr>
          <a:xfrm flipH="1" rot="5400000">
            <a:off x="767923" y="3588085"/>
            <a:ext cx="2501979" cy="4037841"/>
          </a:xfrm>
          <a:prstGeom prst="rect">
            <a:avLst/>
          </a:prstGeom>
          <a:gradFill>
            <a:gsLst>
              <a:gs pos="0">
                <a:srgbClr val="156082">
                  <a:alpha val="28627"/>
                </a:srgbClr>
              </a:gs>
              <a:gs pos="2000">
                <a:srgbClr val="156082">
                  <a:alpha val="28627"/>
                </a:srgbClr>
              </a:gs>
              <a:gs pos="100000">
                <a:srgbClr val="000000">
                  <a:alpha val="29803"/>
                </a:srgbClr>
              </a:gs>
            </a:gsLst>
            <a:lin ang="7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00" name="Google Shape;200;p11"/>
          <p:cNvSpPr/>
          <p:nvPr/>
        </p:nvSpPr>
        <p:spPr>
          <a:xfrm rot="-964587">
            <a:off x="-501737" y="969718"/>
            <a:ext cx="3900357" cy="4178958"/>
          </a:xfrm>
          <a:custGeom>
            <a:rect b="b" l="l" r="r" t="t"/>
            <a:pathLst>
              <a:path extrusionOk="0" h="4178958" w="3900357">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156082">
                  <a:alpha val="42745"/>
                </a:srgbClr>
              </a:gs>
            </a:gsLst>
            <a:lin ang="1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01" name="Google Shape;201;p11"/>
          <p:cNvSpPr/>
          <p:nvPr/>
        </p:nvSpPr>
        <p:spPr>
          <a:xfrm flipH="1" rot="5400000">
            <a:off x="-1410093" y="1399943"/>
            <a:ext cx="6858003" cy="4037835"/>
          </a:xfrm>
          <a:prstGeom prst="rect">
            <a:avLst/>
          </a:prstGeom>
          <a:gradFill>
            <a:gsLst>
              <a:gs pos="0">
                <a:srgbClr val="26A136"/>
              </a:gs>
              <a:gs pos="100000">
                <a:srgbClr val="103414"/>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02" name="Google Shape;202;p11"/>
          <p:cNvSpPr txBox="1"/>
          <p:nvPr>
            <p:ph type="title"/>
          </p:nvPr>
        </p:nvSpPr>
        <p:spPr>
          <a:xfrm>
            <a:off x="466722" y="586855"/>
            <a:ext cx="3201366" cy="33874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Play"/>
              <a:buNone/>
            </a:pPr>
            <a:r>
              <a:rPr lang="en-US" sz="4000">
                <a:solidFill>
                  <a:srgbClr val="FFFFFF"/>
                </a:solidFill>
              </a:rPr>
              <a:t>Thank You</a:t>
            </a:r>
            <a:endParaRPr/>
          </a:p>
        </p:txBody>
      </p:sp>
      <p:sp>
        <p:nvSpPr>
          <p:cNvPr id="203" name="Google Shape;203;p11"/>
          <p:cNvSpPr txBox="1"/>
          <p:nvPr>
            <p:ph idx="1" type="body"/>
          </p:nvPr>
        </p:nvSpPr>
        <p:spPr>
          <a:xfrm>
            <a:off x="4810259" y="649480"/>
            <a:ext cx="6555347" cy="5546047"/>
          </a:xfrm>
          <a:prstGeom prst="rect">
            <a:avLst/>
          </a:prstGeom>
          <a:noFill/>
          <a:ln>
            <a:noFill/>
          </a:ln>
        </p:spPr>
        <p:txBody>
          <a:bodyPr anchorCtr="0" anchor="ctr" bIns="45700" lIns="91425" spcFirstLastPara="1" rIns="91425" wrap="square" tIns="45700">
            <a:normAutofit/>
          </a:bodyPr>
          <a:lstStyle/>
          <a:p>
            <a:pPr indent="0" lvl="0" marL="0" rtl="0" algn="l">
              <a:lnSpc>
                <a:spcPct val="115000"/>
              </a:lnSpc>
              <a:spcBef>
                <a:spcPts val="0"/>
              </a:spcBef>
              <a:spcAft>
                <a:spcPts val="0"/>
              </a:spcAft>
              <a:buNone/>
            </a:pPr>
            <a:r>
              <a:rPr lang="en-US" sz="3600"/>
              <a:t>If you have any questions, comments or would like to join us, please reach out to me at: George.sheats@outlook.com, or any of our members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2025-10-14T01:07:53Z</dcterms:created>
  <dc:creator>George Sheats</dc:creator>
</cp:coreProperties>
</file>